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65" r:id="rId2"/>
    <p:sldId id="349" r:id="rId3"/>
    <p:sldId id="343" r:id="rId4"/>
    <p:sldId id="353" r:id="rId5"/>
    <p:sldId id="356" r:id="rId6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 PEREZ GOMEZ" initials="APG" lastIdx="1" clrIdx="0">
    <p:extLst>
      <p:ext uri="{19B8F6BF-5375-455C-9EA6-DF929625EA0E}">
        <p15:presenceInfo xmlns:p15="http://schemas.microsoft.com/office/powerpoint/2012/main" userId="571a6a94194ee2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B0447-6DB0-4E1D-8A4F-327DFD671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01DD91-1687-4F39-B6FC-A4C31C38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6FCB64-E512-4A01-8CED-D57314B5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084863-A583-4445-B09A-6C9DCA9D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3387F9-5754-4480-82E9-73511B0E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683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C5AA7-4762-4E72-BB75-53EB4E5F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2D51F8-AFA1-496C-AEEA-6839A118E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D34F99-FAAF-44C7-8E99-3E8122DAD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D769FB-8F2D-4EDC-9C51-056D70A7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64A590-B391-4349-9E47-112B593A9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803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90C638-67C1-4F52-BAD6-D290221D6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58B0AB-4AE1-4946-A0EB-935F6A8AC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89977-DB91-493B-AA7F-A454232D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55329F-DFA9-4AB0-B13B-FC0740194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A5040-A927-4079-9C7A-B0435E59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3369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0CB1B-61D8-4855-9CA0-F70755F1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0DF45-4ECB-4E46-A50A-9D01F3DE9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2FFBC-8248-48CA-8C1A-5E4FC0C59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57A92A-5DE8-4AB7-A1AC-DCF97D2B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13D3EF-CC56-4D14-A09B-C2346FF6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877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C9E8A-9555-4FBE-A899-51D84D3D7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D1B72-A8FC-43C2-8B69-C4B63C6B0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E13699-EC2E-49B4-989B-D11E40472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C91618-8B63-4FAC-A676-43BE0F8E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A89403-9A2C-41ED-8146-D81E967F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588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D4637-7518-43E4-B8D2-78948EFFD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13CC6A-576D-4112-9475-7B1AA2365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6EDD44-6DC2-4868-ACF3-795770FB4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1B9261-EAE9-4B69-901E-DFA8A5F6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C0F886-2358-441A-ADDC-78EEF82FB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9A9697-A411-4A19-BE53-104FC793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111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611CA-8413-45E7-91EF-D10BDCBB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B5D057-51D0-4994-9619-7BB80C589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045E41-D510-494C-9CB4-9EF5E9E26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827CC-F86E-40FD-9EBB-4B2B3C99A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7C6A702-D461-455E-99BA-CC7E7BF1C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F9A5CC-9DC4-4F8A-9B59-E06ADB1BC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DF322C-A3D2-4C6A-8777-FDAA69FA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645105-6538-4722-8BC0-B3F8F0F7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2930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5B644-8699-45F0-9114-E67791F3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EAE38E-38F2-403C-8F0B-A2B5E1146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FC9B3F-576F-437F-884B-BB9D8A9EA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057D67-A438-4082-A2C7-ABDBBFC1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9615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7EB839-0834-4996-9C4C-8933580F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1BEC33-724D-4C59-822D-315D3A48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EBA479-F0B0-444C-B23B-E530B8DA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7343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6C5D1-338B-4ACC-872A-9E785CBCA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5FFA62-DB50-482F-8890-214970DB2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68CF60-E837-4CA6-A98A-930EFE8B0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FD6728-344C-4CEA-A4F0-9BF45C52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A94E58-BE0D-4B48-8E8A-B1493737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365BFA-050B-457A-9FAE-819D1361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386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798A0B-7BAD-440D-A767-336224F01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AA8285-5C0F-420C-9672-D037DE44A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144D8F-ACDA-473F-84CC-20425C985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18C2A6-519E-41F2-862C-3657BC43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179617-D56F-4988-8262-17112F7F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D2E4CA-460C-470E-8918-2CC4733D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760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BC7AA28-5BCD-4DC4-AE1B-EAE21921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826810-F05A-4F61-A446-22616D8E7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067DE-1F7F-464B-A4FD-F23D5E1E1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Monday, April 22, 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F1AA9-5FE6-4DE2-9F13-1621E6736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2400D5-EB81-45D1-8C19-49AE8AA9D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6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703B9E8-BA58-4374-887E-D73A25EA11A5}"/>
              </a:ext>
            </a:extLst>
          </p:cNvPr>
          <p:cNvSpPr txBox="1"/>
          <p:nvPr/>
        </p:nvSpPr>
        <p:spPr>
          <a:xfrm>
            <a:off x="495300" y="5468097"/>
            <a:ext cx="11226413" cy="13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Zuliana Lainez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dirty="0">
                <a:latin typeface="+mj-lt"/>
                <a:ea typeface="+mj-ea"/>
                <a:cs typeface="+mj-cs"/>
              </a:rPr>
              <a:t>@zulianalainez</a:t>
            </a:r>
            <a:endParaRPr lang="en-US" sz="3000" b="0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800" b="0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222C325-6155-439E-9DD0-4A5E719A34BC}"/>
              </a:ext>
            </a:extLst>
          </p:cNvPr>
          <p:cNvSpPr/>
          <p:nvPr/>
        </p:nvSpPr>
        <p:spPr>
          <a:xfrm>
            <a:off x="12505" y="2857596"/>
            <a:ext cx="121920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C854662-2734-4457-9374-70E4EF0411A3}"/>
              </a:ext>
            </a:extLst>
          </p:cNvPr>
          <p:cNvSpPr txBox="1"/>
          <p:nvPr/>
        </p:nvSpPr>
        <p:spPr>
          <a:xfrm>
            <a:off x="495299" y="3086671"/>
            <a:ext cx="1161357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HACIA MÁS PARIDAD Y LIDERAZGO FEMENINO EN LOS SINDICATOS Y EN LOS MEDIOS</a:t>
            </a:r>
          </a:p>
          <a:p>
            <a:endParaRPr lang="es-PE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CA924AC-8418-4D01-BDB2-5DD9C122A19D}"/>
              </a:ext>
            </a:extLst>
          </p:cNvPr>
          <p:cNvSpPr/>
          <p:nvPr/>
        </p:nvSpPr>
        <p:spPr>
          <a:xfrm>
            <a:off x="0" y="1894729"/>
            <a:ext cx="12192000" cy="8961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3600" b="1" dirty="0">
                <a:latin typeface="+mj-lt"/>
              </a:rPr>
              <a:t>   Una aproximación</a:t>
            </a:r>
          </a:p>
        </p:txBody>
      </p:sp>
    </p:spTree>
    <p:extLst>
      <p:ext uri="{BB962C8B-B14F-4D97-AF65-F5344CB8AC3E}">
        <p14:creationId xmlns:p14="http://schemas.microsoft.com/office/powerpoint/2010/main" val="280653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2BA3C42-7E22-4395-91C1-F13E7F2C7C85}"/>
              </a:ext>
            </a:extLst>
          </p:cNvPr>
          <p:cNvSpPr/>
          <p:nvPr/>
        </p:nvSpPr>
        <p:spPr>
          <a:xfrm>
            <a:off x="0" y="2304886"/>
            <a:ext cx="12192000" cy="8484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4400" b="1" dirty="0">
                <a:latin typeface="+mj-lt"/>
              </a:rPr>
              <a:t> RADIOGRAFÍA DE AMÉRICA LATINA-CARIBE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E2B123C-827B-4B34-A787-8418448BFCF4}"/>
              </a:ext>
            </a:extLst>
          </p:cNvPr>
          <p:cNvSpPr/>
          <p:nvPr/>
        </p:nvSpPr>
        <p:spPr>
          <a:xfrm>
            <a:off x="0" y="3219451"/>
            <a:ext cx="12192000" cy="109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C932C55-A8BC-494A-881A-B8633455B6E5}"/>
              </a:ext>
            </a:extLst>
          </p:cNvPr>
          <p:cNvSpPr txBox="1"/>
          <p:nvPr/>
        </p:nvSpPr>
        <p:spPr>
          <a:xfrm>
            <a:off x="85725" y="3351639"/>
            <a:ext cx="1115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solidFill>
                  <a:schemeClr val="bg1"/>
                </a:solidFill>
                <a:latin typeface="+mj-lt"/>
              </a:rPr>
              <a:t>MOVIMIENTO SINDICAL </a:t>
            </a:r>
          </a:p>
        </p:txBody>
      </p:sp>
    </p:spTree>
    <p:extLst>
      <p:ext uri="{BB962C8B-B14F-4D97-AF65-F5344CB8AC3E}">
        <p14:creationId xmlns:p14="http://schemas.microsoft.com/office/powerpoint/2010/main" val="360131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484690A-9F83-4373-ACC4-653A63D96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2" t="16288" r="33509" b="2420"/>
          <a:stretch/>
        </p:blipFill>
        <p:spPr>
          <a:xfrm>
            <a:off x="59989" y="242887"/>
            <a:ext cx="6125985" cy="6372225"/>
          </a:xfrm>
          <a:prstGeom prst="rect">
            <a:avLst/>
          </a:prstGeom>
        </p:spPr>
      </p:pic>
      <p:sp>
        <p:nvSpPr>
          <p:cNvPr id="5" name="Globo: línea 4">
            <a:extLst>
              <a:ext uri="{FF2B5EF4-FFF2-40B4-BE49-F238E27FC236}">
                <a16:creationId xmlns:a16="http://schemas.microsoft.com/office/drawing/2014/main" id="{864D4081-84E2-4C75-A4F6-439E414E7E37}"/>
              </a:ext>
            </a:extLst>
          </p:cNvPr>
          <p:cNvSpPr/>
          <p:nvPr/>
        </p:nvSpPr>
        <p:spPr>
          <a:xfrm>
            <a:off x="6466841" y="3745164"/>
            <a:ext cx="3095625" cy="495300"/>
          </a:xfrm>
          <a:prstGeom prst="borderCallout1">
            <a:avLst>
              <a:gd name="adj1" fmla="val 18750"/>
              <a:gd name="adj2" fmla="val -8333"/>
              <a:gd name="adj3" fmla="val 70000"/>
              <a:gd name="adj4" fmla="val -4048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Globo: línea 5">
            <a:extLst>
              <a:ext uri="{FF2B5EF4-FFF2-40B4-BE49-F238E27FC236}">
                <a16:creationId xmlns:a16="http://schemas.microsoft.com/office/drawing/2014/main" id="{1EFEA0CD-BD99-4B59-9DD4-CB271527E470}"/>
              </a:ext>
            </a:extLst>
          </p:cNvPr>
          <p:cNvSpPr/>
          <p:nvPr/>
        </p:nvSpPr>
        <p:spPr>
          <a:xfrm>
            <a:off x="6257925" y="5371437"/>
            <a:ext cx="3171825" cy="495300"/>
          </a:xfrm>
          <a:prstGeom prst="borderCallout1">
            <a:avLst>
              <a:gd name="adj1" fmla="val 18750"/>
              <a:gd name="adj2" fmla="val -8333"/>
              <a:gd name="adj3" fmla="val 50000"/>
              <a:gd name="adj4" fmla="val -5364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Globo: línea 6">
            <a:extLst>
              <a:ext uri="{FF2B5EF4-FFF2-40B4-BE49-F238E27FC236}">
                <a16:creationId xmlns:a16="http://schemas.microsoft.com/office/drawing/2014/main" id="{50B1871B-A15C-4E69-B7E9-B04877D9C9E3}"/>
              </a:ext>
            </a:extLst>
          </p:cNvPr>
          <p:cNvSpPr/>
          <p:nvPr/>
        </p:nvSpPr>
        <p:spPr>
          <a:xfrm rot="10800000">
            <a:off x="771526" y="3660441"/>
            <a:ext cx="2212926" cy="438811"/>
          </a:xfrm>
          <a:prstGeom prst="borderCallout1">
            <a:avLst>
              <a:gd name="adj1" fmla="val 62270"/>
              <a:gd name="adj2" fmla="val 17900"/>
              <a:gd name="adj3" fmla="val 68618"/>
              <a:gd name="adj4" fmla="val -3706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Globo: línea 7">
            <a:extLst>
              <a:ext uri="{FF2B5EF4-FFF2-40B4-BE49-F238E27FC236}">
                <a16:creationId xmlns:a16="http://schemas.microsoft.com/office/drawing/2014/main" id="{CD5878D4-2501-421B-BDF2-5A32D1B1C916}"/>
              </a:ext>
            </a:extLst>
          </p:cNvPr>
          <p:cNvSpPr/>
          <p:nvPr/>
        </p:nvSpPr>
        <p:spPr>
          <a:xfrm rot="10800000">
            <a:off x="6466841" y="4714225"/>
            <a:ext cx="2212927" cy="438810"/>
          </a:xfrm>
          <a:prstGeom prst="borderCallout1">
            <a:avLst>
              <a:gd name="adj1" fmla="val 62270"/>
              <a:gd name="adj2" fmla="val 17900"/>
              <a:gd name="adj3" fmla="val -36094"/>
              <a:gd name="adj4" fmla="val 162411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9006304-A9AE-4803-9368-ED2E487CBE0E}"/>
              </a:ext>
            </a:extLst>
          </p:cNvPr>
          <p:cNvSpPr txBox="1"/>
          <p:nvPr/>
        </p:nvSpPr>
        <p:spPr>
          <a:xfrm>
            <a:off x="6803737" y="5356110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  <a:latin typeface="+mj-lt"/>
              </a:rPr>
              <a:t>ARGENTINA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738B0A-11D3-4B81-B198-C96C3BEB85B2}"/>
              </a:ext>
            </a:extLst>
          </p:cNvPr>
          <p:cNvSpPr txBox="1"/>
          <p:nvPr/>
        </p:nvSpPr>
        <p:spPr>
          <a:xfrm>
            <a:off x="7162095" y="3686175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  <a:latin typeface="+mj-lt"/>
              </a:rPr>
              <a:t>BRASIL</a:t>
            </a:r>
          </a:p>
        </p:txBody>
      </p:sp>
      <p:sp>
        <p:nvSpPr>
          <p:cNvPr id="11" name="Globo: línea 10">
            <a:extLst>
              <a:ext uri="{FF2B5EF4-FFF2-40B4-BE49-F238E27FC236}">
                <a16:creationId xmlns:a16="http://schemas.microsoft.com/office/drawing/2014/main" id="{9AAD4ECC-F480-43F1-99DC-F26F3DE2AC91}"/>
              </a:ext>
            </a:extLst>
          </p:cNvPr>
          <p:cNvSpPr/>
          <p:nvPr/>
        </p:nvSpPr>
        <p:spPr>
          <a:xfrm rot="10800000">
            <a:off x="642089" y="2214146"/>
            <a:ext cx="1517602" cy="367822"/>
          </a:xfrm>
          <a:prstGeom prst="borderCallout1">
            <a:avLst>
              <a:gd name="adj1" fmla="val 62270"/>
              <a:gd name="adj2" fmla="val 17900"/>
              <a:gd name="adj3" fmla="val 67093"/>
              <a:gd name="adj4" fmla="val -5934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Globo: línea 11">
            <a:extLst>
              <a:ext uri="{FF2B5EF4-FFF2-40B4-BE49-F238E27FC236}">
                <a16:creationId xmlns:a16="http://schemas.microsoft.com/office/drawing/2014/main" id="{5CADE9C5-BEDE-4736-924A-F98985E4A601}"/>
              </a:ext>
            </a:extLst>
          </p:cNvPr>
          <p:cNvSpPr/>
          <p:nvPr/>
        </p:nvSpPr>
        <p:spPr>
          <a:xfrm>
            <a:off x="4644143" y="2170861"/>
            <a:ext cx="2790328" cy="369333"/>
          </a:xfrm>
          <a:prstGeom prst="borderCallout1">
            <a:avLst>
              <a:gd name="adj1" fmla="val 18750"/>
              <a:gd name="adj2" fmla="val -8333"/>
              <a:gd name="adj3" fmla="val 83382"/>
              <a:gd name="adj4" fmla="val -4504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34BD7340-25A3-4CDD-8640-0977A5242D38}"/>
              </a:ext>
            </a:extLst>
          </p:cNvPr>
          <p:cNvSpPr/>
          <p:nvPr/>
        </p:nvSpPr>
        <p:spPr>
          <a:xfrm>
            <a:off x="3331597" y="2515316"/>
            <a:ext cx="80621" cy="92712"/>
          </a:xfrm>
          <a:custGeom>
            <a:avLst/>
            <a:gdLst>
              <a:gd name="connsiteX0" fmla="*/ 0 w 80621"/>
              <a:gd name="connsiteY0" fmla="*/ 13199 h 92712"/>
              <a:gd name="connsiteX1" fmla="*/ 23853 w 80621"/>
              <a:gd name="connsiteY1" fmla="*/ 52955 h 92712"/>
              <a:gd name="connsiteX2" fmla="*/ 39756 w 80621"/>
              <a:gd name="connsiteY2" fmla="*/ 76809 h 92712"/>
              <a:gd name="connsiteX3" fmla="*/ 63610 w 80621"/>
              <a:gd name="connsiteY3" fmla="*/ 92712 h 92712"/>
              <a:gd name="connsiteX4" fmla="*/ 71561 w 80621"/>
              <a:gd name="connsiteY4" fmla="*/ 45004 h 92712"/>
              <a:gd name="connsiteX5" fmla="*/ 23853 w 80621"/>
              <a:gd name="connsiteY5" fmla="*/ 13199 h 92712"/>
              <a:gd name="connsiteX6" fmla="*/ 0 w 80621"/>
              <a:gd name="connsiteY6" fmla="*/ 13199 h 9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621" h="92712">
                <a:moveTo>
                  <a:pt x="0" y="13199"/>
                </a:moveTo>
                <a:cubicBezTo>
                  <a:pt x="0" y="19825"/>
                  <a:pt x="15662" y="39850"/>
                  <a:pt x="23853" y="52955"/>
                </a:cubicBezTo>
                <a:cubicBezTo>
                  <a:pt x="28918" y="61059"/>
                  <a:pt x="32999" y="70052"/>
                  <a:pt x="39756" y="76809"/>
                </a:cubicBezTo>
                <a:cubicBezTo>
                  <a:pt x="46513" y="83566"/>
                  <a:pt x="55659" y="87411"/>
                  <a:pt x="63610" y="92712"/>
                </a:cubicBezTo>
                <a:cubicBezTo>
                  <a:pt x="74153" y="76897"/>
                  <a:pt x="91314" y="64756"/>
                  <a:pt x="71561" y="45004"/>
                </a:cubicBezTo>
                <a:cubicBezTo>
                  <a:pt x="58046" y="31489"/>
                  <a:pt x="23853" y="13199"/>
                  <a:pt x="23853" y="13199"/>
                </a:cubicBezTo>
                <a:cubicBezTo>
                  <a:pt x="6481" y="-12860"/>
                  <a:pt x="0" y="6573"/>
                  <a:pt x="0" y="13199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4D0E593-0093-4D1E-8C89-8D2760ED2112}"/>
              </a:ext>
            </a:extLst>
          </p:cNvPr>
          <p:cNvSpPr txBox="1"/>
          <p:nvPr/>
        </p:nvSpPr>
        <p:spPr>
          <a:xfrm>
            <a:off x="5080387" y="2094317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  <a:latin typeface="+mj-lt"/>
              </a:rPr>
              <a:t>COSTA RICA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6A6EC82-D836-405E-9B97-0DB4DF06B442}"/>
              </a:ext>
            </a:extLst>
          </p:cNvPr>
          <p:cNvSpPr txBox="1"/>
          <p:nvPr/>
        </p:nvSpPr>
        <p:spPr>
          <a:xfrm>
            <a:off x="1151167" y="3618237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  <a:latin typeface="+mj-lt"/>
              </a:rPr>
              <a:t>PERÚ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41D1747-BFC5-46F6-95BA-AB273F00BD80}"/>
              </a:ext>
            </a:extLst>
          </p:cNvPr>
          <p:cNvSpPr txBox="1"/>
          <p:nvPr/>
        </p:nvSpPr>
        <p:spPr>
          <a:xfrm>
            <a:off x="6679865" y="4653995"/>
            <a:ext cx="2103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  <a:latin typeface="+mj-lt"/>
              </a:rPr>
              <a:t>URUGUAY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C9609A9-5189-49DA-9395-481F1E3AED2F}"/>
              </a:ext>
            </a:extLst>
          </p:cNvPr>
          <p:cNvSpPr txBox="1"/>
          <p:nvPr/>
        </p:nvSpPr>
        <p:spPr>
          <a:xfrm>
            <a:off x="708059" y="2171261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chemeClr val="bg1"/>
                </a:solidFill>
                <a:latin typeface="+mj-lt"/>
              </a:rPr>
              <a:t>EL SALVADOR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9A7B9A0-1B79-4B59-A46D-F551528ABCDB}"/>
              </a:ext>
            </a:extLst>
          </p:cNvPr>
          <p:cNvSpPr txBox="1"/>
          <p:nvPr/>
        </p:nvSpPr>
        <p:spPr>
          <a:xfrm>
            <a:off x="8696267" y="970532"/>
            <a:ext cx="3867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>
                <a:solidFill>
                  <a:srgbClr val="FF0000"/>
                </a:solidFill>
                <a:latin typeface="+mj-lt"/>
              </a:rPr>
              <a:t>16 SINDICATOS</a:t>
            </a:r>
          </a:p>
          <a:p>
            <a:r>
              <a:rPr lang="es-PE" sz="2400" b="1" dirty="0">
                <a:highlight>
                  <a:srgbClr val="FFFF00"/>
                </a:highlight>
                <a:latin typeface="+mj-lt"/>
              </a:rPr>
              <a:t>7 LIDERADOS POR MUJERES</a:t>
            </a:r>
          </a:p>
        </p:txBody>
      </p:sp>
      <p:pic>
        <p:nvPicPr>
          <p:cNvPr id="20" name="Gráfico 19" descr="Signo de exclamación con relleno sólido">
            <a:extLst>
              <a:ext uri="{FF2B5EF4-FFF2-40B4-BE49-F238E27FC236}">
                <a16:creationId xmlns:a16="http://schemas.microsoft.com/office/drawing/2014/main" id="{FC07AFB6-9EE1-4873-AB12-7826AC43C3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14173" y="991263"/>
            <a:ext cx="1188467" cy="1188467"/>
          </a:xfrm>
          <a:prstGeom prst="rect">
            <a:avLst/>
          </a:prstGeom>
        </p:spPr>
      </p:pic>
      <p:sp>
        <p:nvSpPr>
          <p:cNvPr id="2" name="Globo: línea 1">
            <a:extLst>
              <a:ext uri="{FF2B5EF4-FFF2-40B4-BE49-F238E27FC236}">
                <a16:creationId xmlns:a16="http://schemas.microsoft.com/office/drawing/2014/main" id="{432B40AC-EF28-622E-D34D-59396E3DCDF1}"/>
              </a:ext>
            </a:extLst>
          </p:cNvPr>
          <p:cNvSpPr/>
          <p:nvPr/>
        </p:nvSpPr>
        <p:spPr>
          <a:xfrm rot="10800000">
            <a:off x="1151167" y="3176943"/>
            <a:ext cx="1517602" cy="367822"/>
          </a:xfrm>
          <a:prstGeom prst="borderCallout1">
            <a:avLst>
              <a:gd name="adj1" fmla="val 62270"/>
              <a:gd name="adj2" fmla="val 17900"/>
              <a:gd name="adj3" fmla="val 67093"/>
              <a:gd name="adj4" fmla="val -5934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2084543-C3C2-43EC-AF90-28208FB3FF50}"/>
              </a:ext>
            </a:extLst>
          </p:cNvPr>
          <p:cNvSpPr txBox="1"/>
          <p:nvPr/>
        </p:nvSpPr>
        <p:spPr>
          <a:xfrm>
            <a:off x="1244781" y="3170991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chemeClr val="bg1"/>
                </a:solidFill>
                <a:latin typeface="+mj-lt"/>
              </a:rPr>
              <a:t>ECUADOR</a:t>
            </a:r>
          </a:p>
        </p:txBody>
      </p:sp>
    </p:spTree>
    <p:extLst>
      <p:ext uri="{BB962C8B-B14F-4D97-AF65-F5344CB8AC3E}">
        <p14:creationId xmlns:p14="http://schemas.microsoft.com/office/powerpoint/2010/main" val="190584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1B7BA14-E788-4815-8E48-C5CEE3C5A6DF}"/>
              </a:ext>
            </a:extLst>
          </p:cNvPr>
          <p:cNvSpPr txBox="1"/>
          <p:nvPr/>
        </p:nvSpPr>
        <p:spPr>
          <a:xfrm>
            <a:off x="499872" y="1552110"/>
            <a:ext cx="106070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>
                <a:solidFill>
                  <a:srgbClr val="262626"/>
                </a:solidFill>
                <a:latin typeface="+mj-lt"/>
              </a:rPr>
              <a:t>U</a:t>
            </a:r>
            <a:r>
              <a:rPr lang="es-PE" sz="2400" b="0" i="0" dirty="0">
                <a:solidFill>
                  <a:srgbClr val="262626"/>
                </a:solidFill>
                <a:effectLst/>
                <a:latin typeface="+mj-lt"/>
              </a:rPr>
              <a:t>na investigación publicada en 2018 por Comunicación para la Igualdad:</a:t>
            </a:r>
          </a:p>
          <a:p>
            <a:endParaRPr lang="es-PE" sz="2400" dirty="0">
              <a:solidFill>
                <a:srgbClr val="262626"/>
              </a:solidFill>
              <a:latin typeface="+mj-lt"/>
            </a:endParaRPr>
          </a:p>
          <a:p>
            <a:r>
              <a:rPr lang="es-PE" sz="2400" b="1" i="0" dirty="0">
                <a:solidFill>
                  <a:srgbClr val="262626"/>
                </a:solidFill>
                <a:effectLst/>
                <a:highlight>
                  <a:srgbClr val="FFFF00"/>
                </a:highlight>
                <a:latin typeface="+mj-lt"/>
              </a:rPr>
              <a:t>Presencia de mujeres periodistas</a:t>
            </a:r>
          </a:p>
          <a:p>
            <a:r>
              <a:rPr lang="es-PE" sz="2400" b="1" i="0" dirty="0">
                <a:solidFill>
                  <a:srgbClr val="262626"/>
                </a:solidFill>
                <a:effectLst/>
                <a:latin typeface="+mj-lt"/>
              </a:rPr>
              <a:t>Aulas: 64% de las personas que estudian comunicación son mujeres. </a:t>
            </a:r>
          </a:p>
          <a:p>
            <a:r>
              <a:rPr lang="es-PE" sz="2400" b="1" dirty="0">
                <a:solidFill>
                  <a:srgbClr val="262626"/>
                </a:solidFill>
                <a:latin typeface="+mj-lt"/>
              </a:rPr>
              <a:t>Empresas periodísticas: </a:t>
            </a:r>
            <a:r>
              <a:rPr lang="es-PE" sz="2400" b="1" i="0" u="sng" dirty="0">
                <a:solidFill>
                  <a:srgbClr val="262626"/>
                </a:solidFill>
                <a:effectLst/>
                <a:latin typeface="+mj-lt"/>
              </a:rPr>
              <a:t>30% de quienes trabajan en las empresas periodísticas son mujeres</a:t>
            </a:r>
            <a:r>
              <a:rPr lang="es-PE" sz="2400" b="0" i="0" dirty="0">
                <a:solidFill>
                  <a:srgbClr val="262626"/>
                </a:solidFill>
                <a:effectLst/>
                <a:latin typeface="+mj-lt"/>
              </a:rPr>
              <a:t>. </a:t>
            </a:r>
          </a:p>
          <a:p>
            <a:r>
              <a:rPr lang="es-PE" sz="2400" b="1" dirty="0">
                <a:solidFill>
                  <a:srgbClr val="262626"/>
                </a:solidFill>
                <a:latin typeface="+mj-lt"/>
              </a:rPr>
              <a:t>Sindicatos: </a:t>
            </a:r>
            <a:r>
              <a:rPr lang="es-PE" sz="2400" dirty="0">
                <a:solidFill>
                  <a:srgbClr val="262626"/>
                </a:solidFill>
                <a:latin typeface="+mj-lt"/>
              </a:rPr>
              <a:t>2</a:t>
            </a:r>
            <a:r>
              <a:rPr lang="es-PE" sz="2400" b="1" i="0" dirty="0">
                <a:solidFill>
                  <a:srgbClr val="262626"/>
                </a:solidFill>
                <a:effectLst/>
                <a:latin typeface="+mj-lt"/>
              </a:rPr>
              <a:t>4% de las personas afiliadas a sindicatos de prensa son mujeres.</a:t>
            </a:r>
          </a:p>
          <a:p>
            <a:endParaRPr lang="es-PE" sz="2400" dirty="0">
              <a:solidFill>
                <a:srgbClr val="262626"/>
              </a:solidFill>
              <a:latin typeface="+mj-lt"/>
            </a:endParaRPr>
          </a:p>
          <a:p>
            <a:endParaRPr lang="es-PE" sz="2400" b="1" dirty="0">
              <a:solidFill>
                <a:srgbClr val="262626"/>
              </a:solidFill>
              <a:highlight>
                <a:srgbClr val="FFFF00"/>
              </a:highlight>
              <a:latin typeface="+mj-lt"/>
            </a:endParaRPr>
          </a:p>
          <a:p>
            <a:r>
              <a:rPr lang="es-PE" sz="2400" b="1" dirty="0">
                <a:solidFill>
                  <a:srgbClr val="262626"/>
                </a:solidFill>
                <a:highlight>
                  <a:srgbClr val="FFFF00"/>
                </a:highlight>
                <a:latin typeface="+mj-lt"/>
              </a:rPr>
              <a:t>Puestos de dirección en medios y sindicatos:</a:t>
            </a:r>
          </a:p>
          <a:p>
            <a:r>
              <a:rPr lang="es-PE" sz="2400" b="1" i="0" dirty="0">
                <a:solidFill>
                  <a:srgbClr val="262626"/>
                </a:solidFill>
                <a:effectLst/>
                <a:latin typeface="+mj-lt"/>
              </a:rPr>
              <a:t>78% de los medios está dirigido por </a:t>
            </a:r>
            <a:r>
              <a:rPr lang="es-PE" sz="2400" b="1" dirty="0" err="1">
                <a:solidFill>
                  <a:srgbClr val="262626"/>
                </a:solidFill>
                <a:latin typeface="+mj-lt"/>
              </a:rPr>
              <a:t>hombres</a:t>
            </a:r>
            <a:r>
              <a:rPr lang="es-PE" sz="2400" b="1" i="0" dirty="0" err="1">
                <a:solidFill>
                  <a:srgbClr val="262626"/>
                </a:solidFill>
                <a:effectLst/>
                <a:latin typeface="+mj-lt"/>
              </a:rPr>
              <a:t>s</a:t>
            </a:r>
            <a:endParaRPr lang="es-PE" sz="2400" dirty="0">
              <a:solidFill>
                <a:srgbClr val="262626"/>
              </a:solidFill>
              <a:latin typeface="+mj-lt"/>
            </a:endParaRPr>
          </a:p>
          <a:p>
            <a:r>
              <a:rPr lang="es-PE" sz="2400" b="0" i="0" dirty="0">
                <a:solidFill>
                  <a:srgbClr val="262626"/>
                </a:solidFill>
                <a:effectLst/>
                <a:latin typeface="+mj-lt"/>
              </a:rPr>
              <a:t>70% de los sindicatos de comunicación están dirigidos por hombres.</a:t>
            </a:r>
          </a:p>
          <a:p>
            <a:endParaRPr lang="es-PE" sz="24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5A70495-9889-4170-84BA-9720A3449B94}"/>
              </a:ext>
            </a:extLst>
          </p:cNvPr>
          <p:cNvSpPr/>
          <p:nvPr/>
        </p:nvSpPr>
        <p:spPr>
          <a:xfrm>
            <a:off x="0" y="412243"/>
            <a:ext cx="12192000" cy="465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3600" b="1" dirty="0">
                <a:latin typeface="+mj-lt"/>
              </a:rPr>
              <a:t>     ARGENTINA</a:t>
            </a:r>
          </a:p>
        </p:txBody>
      </p:sp>
    </p:spTree>
    <p:extLst>
      <p:ext uri="{BB962C8B-B14F-4D97-AF65-F5344CB8AC3E}">
        <p14:creationId xmlns:p14="http://schemas.microsoft.com/office/powerpoint/2010/main" val="356209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0AD9B2BE-3D94-4001-AD2E-031DDC23B0C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49C554A-F23F-BE22-1AFF-D7233BB54900}"/>
              </a:ext>
            </a:extLst>
          </p:cNvPr>
          <p:cNvSpPr txBox="1"/>
          <p:nvPr/>
        </p:nvSpPr>
        <p:spPr>
          <a:xfrm>
            <a:off x="6096000" y="6077419"/>
            <a:ext cx="492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Proyecto Global </a:t>
            </a:r>
            <a:r>
              <a:rPr lang="es-PE" b="1" i="0" dirty="0">
                <a:solidFill>
                  <a:srgbClr val="5F636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</a:t>
            </a:r>
            <a:r>
              <a:rPr lang="es-PE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Monitoreo </a:t>
            </a:r>
            <a:r>
              <a:rPr lang="es-PE" b="1" i="0" dirty="0">
                <a:solidFill>
                  <a:srgbClr val="5F6368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 Medios</a:t>
            </a:r>
            <a:endParaRPr lang="es-PE" dirty="0">
              <a:solidFill>
                <a:srgbClr val="4D5156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r"/>
            <a:r>
              <a:rPr lang="es-PE" dirty="0">
                <a:solidFill>
                  <a:srgbClr val="4D5156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(2020)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59160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4549</TotalTime>
  <Words>140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Àngel Pérez Gómez Secretario</dc:title>
  <dc:creator>Zuliana Lainez</dc:creator>
  <cp:lastModifiedBy>LAINEZ OTERO Zuliana Maria</cp:lastModifiedBy>
  <cp:revision>66</cp:revision>
  <dcterms:created xsi:type="dcterms:W3CDTF">2020-11-11T08:13:17Z</dcterms:created>
  <dcterms:modified xsi:type="dcterms:W3CDTF">2024-04-23T05:20:52Z</dcterms:modified>
</cp:coreProperties>
</file>